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315" r:id="rId3"/>
    <p:sldId id="261" r:id="rId4"/>
    <p:sldId id="266" r:id="rId5"/>
    <p:sldId id="268" r:id="rId6"/>
    <p:sldId id="264" r:id="rId7"/>
    <p:sldId id="273" r:id="rId8"/>
    <p:sldId id="276" r:id="rId9"/>
    <p:sldId id="285" r:id="rId10"/>
    <p:sldId id="313" r:id="rId11"/>
    <p:sldId id="288" r:id="rId12"/>
    <p:sldId id="305" r:id="rId13"/>
    <p:sldId id="291" r:id="rId14"/>
    <p:sldId id="258" r:id="rId15"/>
  </p:sldIdLst>
  <p:sldSz cx="12192000" cy="6858000"/>
  <p:notesSz cx="6734175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5657" autoAdjust="0"/>
  </p:normalViewPr>
  <p:slideViewPr>
    <p:cSldViewPr snapToGrid="0" showGuides="1">
      <p:cViewPr>
        <p:scale>
          <a:sx n="122" d="100"/>
          <a:sy n="122" d="100"/>
        </p:scale>
        <p:origin x="-642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-0.16820116417349945"/>
                  <c:y val="-7.7807082869199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228311750773317"/>
                  <c:y val="-7.13293547287038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494378432154119E-2"/>
                  <c:y val="2.429058263817295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544160520221496E-2"/>
                  <c:y val="-4.035021968642494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39368104807793E-3"/>
                  <c:y val="-3.9989986745367211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effectLst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АТ</c:v>
                </c:pt>
                <c:pt idx="1">
                  <c:v>БУ</c:v>
                </c:pt>
                <c:pt idx="2">
                  <c:v>АС</c:v>
                </c:pt>
                <c:pt idx="3">
                  <c:v>Проч.</c:v>
                </c:pt>
                <c:pt idx="4">
                  <c:v>Т</c:v>
                </c:pt>
                <c:pt idx="5">
                  <c:v>КП</c:v>
                </c:pt>
                <c:pt idx="6">
                  <c:v>К</c:v>
                </c:pt>
                <c:pt idx="7">
                  <c:v>Р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1067</c:v>
                </c:pt>
                <c:pt idx="1">
                  <c:v>868</c:v>
                </c:pt>
                <c:pt idx="2">
                  <c:v>47</c:v>
                </c:pt>
                <c:pt idx="3">
                  <c:v>35</c:v>
                </c:pt>
                <c:pt idx="4">
                  <c:v>27</c:v>
                </c:pt>
                <c:pt idx="5">
                  <c:v>19</c:v>
                </c:pt>
                <c:pt idx="6">
                  <c:v>16</c:v>
                </c:pt>
                <c:pt idx="7">
                  <c:v>1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-0.24873634138547859"/>
                  <c:y val="-0.184731618377913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096670213431811"/>
                  <c:y val="1.7615498564365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739694890352231E-2"/>
                  <c:y val="-2.536248215221763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426163597012808E-2"/>
                  <c:y val="-3.9028707117509755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042215289742164E-2"/>
                  <c:y val="-8.1567799844090624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Излом балочки авторежима</c:v>
                </c:pt>
                <c:pt idx="1">
                  <c:v>Нетиповая балочка авторежима</c:v>
                </c:pt>
                <c:pt idx="2">
                  <c:v>Некачественное расследование</c:v>
                </c:pt>
                <c:pt idx="3">
                  <c:v>Некачественное техническое обслуживание</c:v>
                </c:pt>
                <c:pt idx="4">
                  <c:v>Опускание балочки авторежима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-0.20899170847567064"/>
                  <c:y val="2.9648284431023207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39121368546231"/>
                  <c:y val="-0.2606222476344674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13001584514582"/>
                  <c:y val="4.20734476537181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4710784911204595E-2"/>
                  <c:y val="-1.718367499396619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У манжеты и пылезащитника уплотнения расслоения, надрывы, завернута манжета</c:v>
                </c:pt>
                <c:pt idx="1">
                  <c:v>Излом пружины ТЦ</c:v>
                </c:pt>
                <c:pt idx="2">
                  <c:v>Излом витка внутренней пружины ТЦ</c:v>
                </c:pt>
                <c:pt idx="3">
                  <c:v>Отсутствие смазки в ТЦ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-0.22049673379166768"/>
                  <c:y val="4.3066692118817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086723349024747E-3"/>
                  <c:y val="-0.23670805993371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401933041905636"/>
                  <c:y val="-0.213901507716724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10784911204595E-2"/>
                  <c:y val="-1.718367499396619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Трещина в месте соединения подводящей трубки к запасному резервуару</c:v>
                </c:pt>
                <c:pt idx="1">
                  <c:v>Трещина запасного резервуара по сварному шву в месте крепления штуцера к запасному резервуару</c:v>
                </c:pt>
                <c:pt idx="2">
                  <c:v>Резьбовая часть трубки имеет ослабление в зоне штуцера запасного резервуара</c:v>
                </c:pt>
                <c:pt idx="3">
                  <c:v>Человеческий фактор</c:v>
                </c:pt>
                <c:pt idx="4">
                  <c:v>Нарушение технологии сборки и обслуживания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-0.20899170847567064"/>
                  <c:y val="-0.100613455508448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886157074478772"/>
                  <c:y val="-0.2606222476344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488936398704532E-3"/>
                  <c:y val="-2.55610951296901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3108596897513871E-2"/>
                  <c:y val="-5.120659179591925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819602520728815"/>
                  <c:y val="-3.155037182468400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0243310284850263"/>
                  <c:y val="-4.7393078966257163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7849721474619777E-2"/>
                  <c:y val="-4.485205398322278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5341205944070929"/>
                  <c:y val="-4.20012574033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2571574928433299"/>
                  <c:y val="1.045339966695513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Воздухораспределитель</c:v>
                </c:pt>
                <c:pt idx="1">
                  <c:v>Тормозная магистраль</c:v>
                </c:pt>
                <c:pt idx="2">
                  <c:v>Арматура тормозного оборудования</c:v>
                </c:pt>
                <c:pt idx="3">
                  <c:v>Рычажная передача </c:v>
                </c:pt>
                <c:pt idx="4">
                  <c:v>Тормозное подвешивание </c:v>
                </c:pt>
                <c:pt idx="5">
                  <c:v>Авторежим </c:v>
                </c:pt>
                <c:pt idx="6">
                  <c:v>Тормозной цилиндр</c:v>
                </c:pt>
                <c:pt idx="7">
                  <c:v>Резервуары 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547</c:v>
                </c:pt>
                <c:pt idx="1">
                  <c:v>235</c:v>
                </c:pt>
                <c:pt idx="2">
                  <c:v>97</c:v>
                </c:pt>
                <c:pt idx="3">
                  <c:v>80</c:v>
                </c:pt>
                <c:pt idx="4">
                  <c:v>63</c:v>
                </c:pt>
                <c:pt idx="5">
                  <c:v>25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"/>
      <c:rotY val="0"/>
      <c:depthPercent val="100"/>
      <c:perspective val="0"/>
    </c:view3D>
    <c:floor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ln w="3175"/>
      </c:spPr>
    </c:sideWall>
    <c:backWall>
      <c:spPr>
        <a:ln w="3175"/>
      </c:spPr>
    </c:backWall>
    <c:plotArea>
      <c:layout>
        <c:manualLayout>
          <c:layoutTarget val="inner"/>
          <c:xMode val="edge"/>
          <c:yMode val="edge"/>
          <c:x val="0"/>
          <c:y val="8.4621621800337513E-2"/>
          <c:w val="1"/>
          <c:h val="0.614390776257878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- 1111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Воздухораспределитель</c:v>
                </c:pt>
                <c:pt idx="1">
                  <c:v>Тормозная магистраль</c:v>
                </c:pt>
                <c:pt idx="2">
                  <c:v>Арматура тормозного оборудования</c:v>
                </c:pt>
                <c:pt idx="3">
                  <c:v>Рычажная передача </c:v>
                </c:pt>
                <c:pt idx="4">
                  <c:v>Тормозное подвешивание </c:v>
                </c:pt>
                <c:pt idx="5">
                  <c:v>Авторежим </c:v>
                </c:pt>
                <c:pt idx="6">
                  <c:v>Тормозной цилиндр</c:v>
                </c:pt>
                <c:pt idx="7">
                  <c:v>Резервуары 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523</c:v>
                </c:pt>
                <c:pt idx="1">
                  <c:v>351</c:v>
                </c:pt>
                <c:pt idx="2">
                  <c:v>64</c:v>
                </c:pt>
                <c:pt idx="3">
                  <c:v>59</c:v>
                </c:pt>
                <c:pt idx="4">
                  <c:v>71</c:v>
                </c:pt>
                <c:pt idx="5">
                  <c:v>27</c:v>
                </c:pt>
                <c:pt idx="6">
                  <c:v>6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AA-46F1-8C14-FD2D717E43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- 1067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Воздухораспределитель</c:v>
                </c:pt>
                <c:pt idx="1">
                  <c:v>Тормозная магистраль</c:v>
                </c:pt>
                <c:pt idx="2">
                  <c:v>Арматура тормозного оборудования</c:v>
                </c:pt>
                <c:pt idx="3">
                  <c:v>Рычажная передача </c:v>
                </c:pt>
                <c:pt idx="4">
                  <c:v>Тормозное подвешивание </c:v>
                </c:pt>
                <c:pt idx="5">
                  <c:v>Авторежим </c:v>
                </c:pt>
                <c:pt idx="6">
                  <c:v>Тормозной цилиндр</c:v>
                </c:pt>
                <c:pt idx="7">
                  <c:v>Резервуары </c:v>
                </c:pt>
                <c:pt idx="8">
                  <c:v>Прочие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547</c:v>
                </c:pt>
                <c:pt idx="1">
                  <c:v>235</c:v>
                </c:pt>
                <c:pt idx="2">
                  <c:v>97</c:v>
                </c:pt>
                <c:pt idx="3">
                  <c:v>80</c:v>
                </c:pt>
                <c:pt idx="4">
                  <c:v>63</c:v>
                </c:pt>
                <c:pt idx="5">
                  <c:v>25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CAA-46F1-8C14-FD2D717E43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Воздухораспределитель</c:v>
                </c:pt>
                <c:pt idx="1">
                  <c:v>Тормозная магистраль</c:v>
                </c:pt>
                <c:pt idx="2">
                  <c:v>Арматура тормозного оборудования</c:v>
                </c:pt>
                <c:pt idx="3">
                  <c:v>Рычажная передача </c:v>
                </c:pt>
                <c:pt idx="4">
                  <c:v>Тормозное подвешивание </c:v>
                </c:pt>
                <c:pt idx="5">
                  <c:v>Авторежим </c:v>
                </c:pt>
                <c:pt idx="6">
                  <c:v>Тормозной цилиндр</c:v>
                </c:pt>
                <c:pt idx="7">
                  <c:v>Резервуары </c:v>
                </c:pt>
                <c:pt idx="8">
                  <c:v>Прочие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CAA-46F1-8C14-FD2D717E43E7}"/>
            </c:ext>
          </c:extLst>
        </c:ser>
        <c:dLbls>
          <c:showVal val="1"/>
        </c:dLbls>
        <c:gapWidth val="41"/>
        <c:shape val="cylinder"/>
        <c:axId val="86948096"/>
        <c:axId val="87257088"/>
        <c:axId val="0"/>
      </c:bar3DChart>
      <c:catAx>
        <c:axId val="86948096"/>
        <c:scaling>
          <c:orientation val="minMax"/>
        </c:scaling>
        <c:axPos val="b"/>
        <c:numFmt formatCode="\О\с\н\о\в\н\о\й" sourceLinked="0"/>
        <c:tickLblPos val="nextTo"/>
        <c:txPr>
          <a:bodyPr rot="-5400000" vert="horz"/>
          <a:lstStyle/>
          <a:p>
            <a:pPr>
              <a:defRPr sz="1050" b="1"/>
            </a:pPr>
            <a:endParaRPr lang="ru-RU"/>
          </a:p>
        </c:txPr>
        <c:crossAx val="87257088"/>
        <c:crosses val="autoZero"/>
        <c:auto val="1"/>
        <c:lblAlgn val="ctr"/>
        <c:lblOffset val="100"/>
      </c:catAx>
      <c:valAx>
        <c:axId val="87257088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" sourceLinked="1"/>
        <c:tickLblPos val="none"/>
        <c:crossAx val="86948096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85002970931206412"/>
          <c:y val="1.6359653598542808E-3"/>
          <c:w val="0.13327754297211908"/>
          <c:h val="0.1206267995574279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0"/>
      <c:depthPercent val="180"/>
      <c:rAngAx val="1"/>
    </c:view3D>
    <c:plotArea>
      <c:layout>
        <c:manualLayout>
          <c:layoutTarget val="inner"/>
          <c:xMode val="edge"/>
          <c:yMode val="edge"/>
          <c:x val="2.7777777777777796E-3"/>
          <c:y val="1.2089278233893995E-3"/>
          <c:w val="0.94444444444444453"/>
          <c:h val="0.90258116948926759"/>
        </c:manualLayout>
      </c:layout>
      <c:pie3DChart>
        <c:varyColors val="1"/>
        <c:dLbls>
          <c:showCatName val="1"/>
          <c:showPercent val="1"/>
        </c:dLbls>
      </c:pie3DChart>
      <c:spPr>
        <a:effectLst/>
      </c:spPr>
    </c:plotArea>
    <c:plotVisOnly val="1"/>
    <c:dispBlanksAs val="zero"/>
  </c:chart>
  <c:spPr>
    <a:ln cap="rnd"/>
    <a:effectLst>
      <a:softEdge rad="0"/>
    </a:effectLst>
    <a:scene3d>
      <a:camera prst="orthographicFront"/>
      <a:lightRig rig="chilly" dir="t"/>
    </a:scene3d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43360775784697E-2"/>
          <c:y val="1.5624952748338111E-2"/>
          <c:w val="0.93535668689502949"/>
          <c:h val="0.624761087434262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86</c:v>
                </c:pt>
                <c:pt idx="1">
                  <c:v>64</c:v>
                </c:pt>
                <c:pt idx="2">
                  <c:v>42</c:v>
                </c:pt>
                <c:pt idx="3">
                  <c:v>63</c:v>
                </c:pt>
                <c:pt idx="4">
                  <c:v>40</c:v>
                </c:pt>
                <c:pt idx="5">
                  <c:v>39</c:v>
                </c:pt>
                <c:pt idx="6">
                  <c:v>23</c:v>
                </c:pt>
                <c:pt idx="7">
                  <c:v>30</c:v>
                </c:pt>
                <c:pt idx="8">
                  <c:v>30</c:v>
                </c:pt>
                <c:pt idx="9">
                  <c:v>34</c:v>
                </c:pt>
                <c:pt idx="10">
                  <c:v>20</c:v>
                </c:pt>
                <c:pt idx="11">
                  <c:v>25</c:v>
                </c:pt>
                <c:pt idx="12">
                  <c:v>24</c:v>
                </c:pt>
                <c:pt idx="13">
                  <c:v>10</c:v>
                </c:pt>
                <c:pt idx="14">
                  <c:v>16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8C-4A04-AEBE-D0A31EF6EA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ТМ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34</c:v>
                </c:pt>
                <c:pt idx="1">
                  <c:v>22</c:v>
                </c:pt>
                <c:pt idx="2">
                  <c:v>33</c:v>
                </c:pt>
                <c:pt idx="3">
                  <c:v>15</c:v>
                </c:pt>
                <c:pt idx="4">
                  <c:v>23</c:v>
                </c:pt>
                <c:pt idx="5">
                  <c:v>8</c:v>
                </c:pt>
                <c:pt idx="6">
                  <c:v>21</c:v>
                </c:pt>
                <c:pt idx="7">
                  <c:v>13</c:v>
                </c:pt>
                <c:pt idx="8">
                  <c:v>12</c:v>
                </c:pt>
                <c:pt idx="9">
                  <c:v>10</c:v>
                </c:pt>
                <c:pt idx="10">
                  <c:v>8</c:v>
                </c:pt>
                <c:pt idx="11">
                  <c:v>11</c:v>
                </c:pt>
                <c:pt idx="12">
                  <c:v>11</c:v>
                </c:pt>
                <c:pt idx="13">
                  <c:v>9</c:v>
                </c:pt>
                <c:pt idx="1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8C-4A04-AEBE-D0A31EF6EA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АРМ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3</c:v>
                </c:pt>
                <c:pt idx="3">
                  <c:v>4</c:v>
                </c:pt>
                <c:pt idx="4">
                  <c:v>10</c:v>
                </c:pt>
                <c:pt idx="5">
                  <c:v>10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2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5</c:v>
                </c:pt>
                <c:pt idx="1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8C-4A04-AEBE-D0A31EF6EA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РП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  <c:pt idx="0">
                  <c:v>9</c:v>
                </c:pt>
                <c:pt idx="1">
                  <c:v>16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10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8C-4A04-AEBE-D0A31EF6EA6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ТП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Лист1!$F$2:$F$17</c:f>
              <c:numCache>
                <c:formatCode>General</c:formatCode>
                <c:ptCount val="16"/>
                <c:pt idx="0">
                  <c:v>13</c:v>
                </c:pt>
                <c:pt idx="1">
                  <c:v>14</c:v>
                </c:pt>
                <c:pt idx="2">
                  <c:v>10</c:v>
                </c:pt>
                <c:pt idx="3">
                  <c:v>7</c:v>
                </c:pt>
                <c:pt idx="4">
                  <c:v>3</c:v>
                </c:pt>
                <c:pt idx="5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3">
                  <c:v>4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8C-4A04-AEBE-D0A31EF6EA6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АВР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Лист1!$G$2:$G$17</c:f>
              <c:numCache>
                <c:formatCode>General</c:formatCode>
                <c:ptCount val="1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8C-4A04-AEBE-D0A31EF6EA6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ТЦ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Лист1!$H$2:$H$17</c:f>
              <c:numCache>
                <c:formatCode>General</c:formatCode>
                <c:ptCount val="16"/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8">
                  <c:v>1</c:v>
                </c:pt>
                <c:pt idx="9">
                  <c:v>1</c:v>
                </c:pt>
                <c:pt idx="12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8C-4A04-AEBE-D0A31EF6EA6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ЗР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Лист1!$I$2:$I$17</c:f>
              <c:numCache>
                <c:formatCode>General</c:formatCode>
                <c:ptCount val="16"/>
                <c:pt idx="1">
                  <c:v>2</c:v>
                </c:pt>
                <c:pt idx="2">
                  <c:v>1</c:v>
                </c:pt>
                <c:pt idx="4">
                  <c:v>1</c:v>
                </c:pt>
                <c:pt idx="6">
                  <c:v>2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8C-4A04-AEBE-D0A31EF6EA6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ЗСБ</c:v>
                </c:pt>
                <c:pt idx="1">
                  <c:v>ДВС</c:v>
                </c:pt>
                <c:pt idx="2">
                  <c:v>ЗАБ</c:v>
                </c:pt>
                <c:pt idx="3">
                  <c:v>КБШ</c:v>
                </c:pt>
                <c:pt idx="4">
                  <c:v>ЮУР</c:v>
                </c:pt>
                <c:pt idx="5">
                  <c:v>ОКТ</c:v>
                </c:pt>
                <c:pt idx="6">
                  <c:v>ВСБ</c:v>
                </c:pt>
                <c:pt idx="7">
                  <c:v>ПРВ</c:v>
                </c:pt>
                <c:pt idx="8">
                  <c:v>СЕВ</c:v>
                </c:pt>
                <c:pt idx="9">
                  <c:v>СКВ</c:v>
                </c:pt>
                <c:pt idx="10">
                  <c:v>СВР</c:v>
                </c:pt>
                <c:pt idx="11">
                  <c:v>ГОР</c:v>
                </c:pt>
                <c:pt idx="12">
                  <c:v>МСК</c:v>
                </c:pt>
                <c:pt idx="13">
                  <c:v>КРС</c:v>
                </c:pt>
                <c:pt idx="14">
                  <c:v>ЮВС</c:v>
                </c:pt>
                <c:pt idx="15">
                  <c:v>КЛГ</c:v>
                </c:pt>
              </c:strCache>
            </c:strRef>
          </c:cat>
          <c:val>
            <c:numRef>
              <c:f>Лист1!$J$2:$J$17</c:f>
              <c:numCache>
                <c:formatCode>General</c:formatCode>
                <c:ptCount val="16"/>
                <c:pt idx="0">
                  <c:v>1</c:v>
                </c:pt>
                <c:pt idx="3">
                  <c:v>1</c:v>
                </c:pt>
                <c:pt idx="7">
                  <c:v>1</c:v>
                </c:pt>
                <c:pt idx="9">
                  <c:v>1</c:v>
                </c:pt>
              </c:numCache>
            </c:numRef>
          </c:val>
        </c:ser>
        <c:dLbls/>
        <c:overlap val="100"/>
        <c:axId val="94049792"/>
        <c:axId val="94051328"/>
      </c:barChart>
      <c:catAx>
        <c:axId val="94049792"/>
        <c:scaling>
          <c:orientation val="minMax"/>
        </c:scaling>
        <c:axPos val="b"/>
        <c:numFmt formatCode="General" sourceLinked="0"/>
        <c:tickLblPos val="nextTo"/>
        <c:crossAx val="94051328"/>
        <c:crosses val="autoZero"/>
        <c:auto val="1"/>
        <c:lblAlgn val="ctr"/>
        <c:lblOffset val="100"/>
      </c:catAx>
      <c:valAx>
        <c:axId val="94051328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7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4049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effectLst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b="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48722340996762"/>
          <c:y val="0.1742511024726239"/>
          <c:w val="0.85199003172323373"/>
          <c:h val="0.82482622711304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-0.13054835404841839"/>
                  <c:y val="0.102363260980864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140178480249576"/>
                  <c:y val="-0.1671161198135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153459084275757"/>
                  <c:y val="-0.24435717365472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698527159107003"/>
                  <c:y val="-0.232295834927834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804936701772E-2"/>
                  <c:y val="5.701593159812155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Отверстие диаметром 0,5 мм.(0,6 мм) в седле диафрагмы больше нормы или меньше. Или засорено; 39; 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-2.3977065716177543E-2"/>
                  <c:y val="0.10598875591955564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6351531642525616E-2"/>
                  <c:y val="8.4948530326818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Разрыв </a:t>
                    </a:r>
                    <a:r>
                      <a:rPr lang="ru-RU" dirty="0"/>
                      <a:t>манжеты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считая от главного поршня) </a:t>
                    </a:r>
                    <a:endParaRPr lang="ru-RU" dirty="0" smtClean="0"/>
                  </a:p>
                  <a:p>
                    <a:r>
                      <a:rPr lang="ru-RU" dirty="0" smtClean="0"/>
                      <a:t>на </a:t>
                    </a:r>
                    <a:r>
                      <a:rPr lang="ru-RU" dirty="0"/>
                      <a:t>штоке; 22; 4%</a:t>
                    </a:r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3672829033841434E-2"/>
                  <c:y val="0.12525780628913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646159940440699"/>
                      <c:h val="6.73472184037011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12233366714652313"/>
                  <c:y val="4.8252897172530618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4672572085530849"/>
                  <c:y val="1.8156925442376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6113269733136119"/>
                      <c:h val="4.1986532028856709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7.5488984164736816E-2"/>
                  <c:y val="-1.26763924772012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2933699100351487"/>
                      <c:h val="4.6547806556706428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0.13322934613243384"/>
                  <c:y val="-7.1129843862544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1629406416460504"/>
                      <c:h val="3.0583345709232396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-9.5051603785705124E-2"/>
                  <c:y val="-0.13502468026632819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8.6031729822145617E-2"/>
                  <c:y val="-0.147632833203349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20171702414325859"/>
                  <c:y val="-8.2186624726884691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5"/>
              <c:layout>
                <c:manualLayout>
                  <c:x val="0.16316217720868484"/>
                  <c:y val="-1.14031863196243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  <a:effectLst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/>
                      <a:t>Другие причины; 38; 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Ser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7.5012765060300496E-2"/>
                      <c:h val="0.10611805189042382"/>
                    </c:manualLayout>
                  </c15:layout>
                </c:ext>
              </c:extLst>
            </c:dLbl>
            <c:dLbl>
              <c:idx val="16"/>
              <c:layout>
                <c:manualLayout>
                  <c:x val="3.6602616260874979E-2"/>
                  <c:y val="-7.0677307964506109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.23704832275343177"/>
                  <c:y val="-7.0961130578335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0624853819470754"/>
                      <c:h val="3.1393061726794375E-2"/>
                    </c:manualLayout>
                  </c15:layout>
                </c:ext>
              </c:extLst>
            </c:dLbl>
            <c:dLbl>
              <c:idx val="18"/>
              <c:layout>
                <c:manualLayout>
                  <c:x val="0.12201042287762336"/>
                  <c:y val="-4.4002830863451081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4.4328195465191664E-2"/>
                  <c:y val="-6.2523580801631447E-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Лист1!$A$2:$A$21</c:f>
              <c:strCache>
                <c:ptCount val="16"/>
                <c:pt idx="0">
                  <c:v>Разрыв,утечка, в большой диафрагме </c:v>
                </c:pt>
                <c:pt idx="1">
                  <c:v>Разрыв диафрагмы узла клапана мягкости</c:v>
                </c:pt>
                <c:pt idx="2">
                  <c:v>Расслоение, порван манжет в узле трех клапанов</c:v>
                </c:pt>
                <c:pt idx="3">
                  <c:v>Просажена пружина дополнительной разрядки</c:v>
                </c:pt>
                <c:pt idx="4">
                  <c:v>Отверстие диаметром 0,5 мм.(0,6 мм) в седле диафрагмы больше нормы или меньше. Или засорено</c:v>
                </c:pt>
                <c:pt idx="5">
                  <c:v>Просадка уплотнения клапана дополнительной разрядки</c:v>
                </c:pt>
                <c:pt idx="6">
                  <c:v>Разрыв манжеты (считая от главного поршня) на штоке</c:v>
                </c:pt>
                <c:pt idx="7">
                  <c:v>Неплотность (разрыв) выпускного клапана</c:v>
                </c:pt>
                <c:pt idx="8">
                  <c:v>Нарушение технологии сборки и обслуживания</c:v>
                </c:pt>
                <c:pt idx="9">
                  <c:v>Просажена пружина атмосферного клапана</c:v>
                </c:pt>
                <c:pt idx="10">
                  <c:v>Неплотность (разрыв) клапана мягкости</c:v>
                </c:pt>
                <c:pt idx="11">
                  <c:v>Засорены отверстия плунжера или его внутренняя полость</c:v>
                </c:pt>
                <c:pt idx="12">
                  <c:v>Отверстие Ø 1,3 мм в седле обратного клапана меньше нормы или засорено</c:v>
                </c:pt>
                <c:pt idx="13">
                  <c:v>Просадка уплотнения плунжерного клапана</c:v>
                </c:pt>
                <c:pt idx="14">
                  <c:v>Большие силы трения во всех частях, либо несоосности при сборке</c:v>
                </c:pt>
                <c:pt idx="15">
                  <c:v>Другие причины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120</c:v>
                </c:pt>
                <c:pt idx="1">
                  <c:v>89</c:v>
                </c:pt>
                <c:pt idx="2">
                  <c:v>76</c:v>
                </c:pt>
                <c:pt idx="3">
                  <c:v>45</c:v>
                </c:pt>
                <c:pt idx="4">
                  <c:v>39</c:v>
                </c:pt>
                <c:pt idx="5">
                  <c:v>30</c:v>
                </c:pt>
                <c:pt idx="6">
                  <c:v>22</c:v>
                </c:pt>
                <c:pt idx="7">
                  <c:v>20</c:v>
                </c:pt>
                <c:pt idx="8">
                  <c:v>19</c:v>
                </c:pt>
                <c:pt idx="9">
                  <c:v>17</c:v>
                </c:pt>
                <c:pt idx="10">
                  <c:v>10</c:v>
                </c:pt>
                <c:pt idx="11">
                  <c:v>9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38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-0.1953948603749468"/>
                  <c:y val="-0.107455367300222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359195620019572"/>
                  <c:y val="-0.226412688675594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460612788778608"/>
                  <c:y val="4.0775998501603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02728263984742E-2"/>
                  <c:y val="4.581387234429218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089810022960596E-2"/>
                  <c:y val="0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324275356351081E-2"/>
                  <c:y val="-1.9286289832362389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Обрыв (излом) трубы магистрали воздухопровода и подводящих труб</c:v>
                </c:pt>
                <c:pt idx="1">
                  <c:v>Неисправность соединительного рукава </c:v>
                </c:pt>
                <c:pt idx="2">
                  <c:v>Неплотность тормозной магистрали </c:v>
                </c:pt>
                <c:pt idx="3">
                  <c:v>Излом трубы воздухопровода ТМ</c:v>
                </c:pt>
                <c:pt idx="4">
                  <c:v>Ослабление крепления труб воздухопровода и тормозных приборов </c:v>
                </c:pt>
                <c:pt idx="5">
                  <c:v>Трещина трубы воздухопровода ТМ</c:v>
                </c:pt>
                <c:pt idx="6">
                  <c:v>Засорение пылеулавливающей сетки ТМ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</c:v>
                </c:pt>
                <c:pt idx="1">
                  <c:v>53</c:v>
                </c:pt>
                <c:pt idx="2">
                  <c:v>31</c:v>
                </c:pt>
                <c:pt idx="3">
                  <c:v>19</c:v>
                </c:pt>
                <c:pt idx="4">
                  <c:v>7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326363884926714E-2"/>
          <c:y val="9.2148160971328802E-2"/>
          <c:w val="0.85199003172323373"/>
          <c:h val="0.82482622711304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0.17381186112932079"/>
                  <c:y val="4.306669211881798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4.4398115053547391E-2"/>
                  <c:y val="-1.981460753554876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1.4307491360936611E-2"/>
                  <c:y val="-7.3255864694639725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4.2882367086897959E-2"/>
                  <c:y val="-0.180170343850064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Разрушение втулки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подвески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ТП; 7; 5%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SerName val="1"/>
              <c:showPercent val="1"/>
            </c:dLbl>
            <c:dLbl>
              <c:idx val="4"/>
              <c:layout>
                <c:manualLayout>
                  <c:x val="3.0331430378537572E-2"/>
                  <c:y val="-6.7357633912465575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Излом подвески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тормозного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башмака ; 5; 3%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2.9676788673191401E-2"/>
                  <c:y val="-6.4884668891874372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0.12060848983571777"/>
                  <c:y val="-6.5108781908045796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8.6342867872566814E-2"/>
                  <c:y val="-5.431041340770487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0.10630264557933609"/>
                  <c:y val="-2.3397362972758601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9"/>
              <c:layout>
                <c:manualLayout>
                  <c:x val="0.12562655857268507"/>
                  <c:y val="4.423861643254819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0"/>
              <c:layout>
                <c:manualLayout>
                  <c:x val="1.2396603011566044E-2"/>
                  <c:y val="8.6799617643081681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1"/>
              <c:layout>
                <c:manualLayout>
                  <c:x val="-0.18517976499112213"/>
                  <c:y val="4.8882137564089052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2"/>
              <c:layout>
                <c:manualLayout>
                  <c:x val="-0.15224879184880902"/>
                  <c:y val="-6.830400858812571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3"/>
              <c:layout>
                <c:manualLayout>
                  <c:x val="2.3265351838003886E-4"/>
                  <c:y val="8.804929911707015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4"/>
              <c:layout>
                <c:manualLayout>
                  <c:x val="-2.8683749337040418E-2"/>
                  <c:y val="7.175351734424642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Излом рычагов и </a:t>
                    </a:r>
                    <a:r>
                      <a:rPr lang="ru-RU" dirty="0" smtClean="0"/>
                      <a:t>тормозных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тяг ; 9; 6%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5"/>
              <c:layout>
                <c:manualLayout>
                  <c:x val="-6.6877921551704272E-2"/>
                  <c:y val="5.2583953041140011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8"/>
              <c:layout>
                <c:manualLayout>
                  <c:x val="-0.1962610314827565"/>
                  <c:y val="-2.4744196002635478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9"/>
              <c:layout>
                <c:manualLayout>
                  <c:x val="4.5569906411519187E-2"/>
                  <c:y val="-3.7961656202372615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0"/>
              <c:layout>
                <c:manualLayout>
                  <c:x val="-6.4099791476563361E-2"/>
                  <c:y val="6.4071540897303273E-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1"/>
              <c:layout>
                <c:manualLayout>
                  <c:x val="0.10555284240833041"/>
                  <c:y val="-6.4602372688812068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2"/>
              <c:layout>
                <c:manualLayout>
                  <c:x val="0.37290817721527342"/>
                  <c:y val="-7.7462652769025872E-3"/>
                </c:manualLayout>
              </c:layout>
              <c:dLblPos val="bestFit"/>
              <c:showVal val="1"/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Лист1!$A$2:$A$24</c:f>
              <c:strCache>
                <c:ptCount val="23"/>
                <c:pt idx="0">
                  <c:v>Выпадение валика подвески ТП</c:v>
                </c:pt>
                <c:pt idx="1">
                  <c:v>Излом тормозной колодки </c:v>
                </c:pt>
                <c:pt idx="2">
                  <c:v>Износ валика подвески ТП</c:v>
                </c:pt>
                <c:pt idx="3">
                  <c:v>Разрушение втулки подвески ТП</c:v>
                </c:pt>
                <c:pt idx="4">
                  <c:v>Излом подвески тормозного башмака </c:v>
                </c:pt>
                <c:pt idx="5">
                  <c:v>Ослабление крепления предохранительной скобы</c:v>
                </c:pt>
                <c:pt idx="6">
                  <c:v>Износ втулки ТП</c:v>
                </c:pt>
                <c:pt idx="7">
                  <c:v>Износ тормозной колодки </c:v>
                </c:pt>
                <c:pt idx="8">
                  <c:v>Выход тормозных колодок за обод колеса</c:v>
                </c:pt>
                <c:pt idx="9">
                  <c:v>Трещина тормозной колодки </c:v>
                </c:pt>
                <c:pt idx="10">
                  <c:v>Завар тормозного башмака </c:v>
                </c:pt>
                <c:pt idx="11">
                  <c:v>Трещина подвески тормозного башмака </c:v>
                </c:pt>
                <c:pt idx="12">
                  <c:v>Изгиб или излом триангеля </c:v>
                </c:pt>
                <c:pt idx="13">
                  <c:v>Неисправность авторегулятора РП </c:v>
                </c:pt>
                <c:pt idx="14">
                  <c:v>Излом рычагов и тормозных тяг </c:v>
                </c:pt>
                <c:pt idx="15">
                  <c:v>Разрегулирование РП </c:v>
                </c:pt>
                <c:pt idx="16">
                  <c:v>Износ втулок триангеля</c:v>
                </c:pt>
                <c:pt idx="17">
                  <c:v>Срыв корончатой гайки триангеля </c:v>
                </c:pt>
                <c:pt idx="18">
                  <c:v>Излом предохранительных скоб горизонтальных тяг тормозной РП</c:v>
                </c:pt>
                <c:pt idx="19">
                  <c:v>Неотрегулированность выхода штока тормозного цилиндра </c:v>
                </c:pt>
                <c:pt idx="20">
                  <c:v>Излом рычага РП </c:v>
                </c:pt>
                <c:pt idx="21">
                  <c:v>Неисправность тройника </c:v>
                </c:pt>
                <c:pt idx="22">
                  <c:v>Износ распорки триангеля скобой от равномерного износа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16</c:v>
                </c:pt>
                <c:pt idx="1">
                  <c:v>11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32</c:v>
                </c:pt>
                <c:pt idx="13">
                  <c:v>12</c:v>
                </c:pt>
                <c:pt idx="14">
                  <c:v>9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25"/>
          <c:dLbls>
            <c:dLbl>
              <c:idx val="0"/>
              <c:layout>
                <c:manualLayout>
                  <c:x val="-0.20899170847567064"/>
                  <c:y val="-6.4123259285650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637393226447229"/>
                  <c:y val="-0.183080580661022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3151438086993E-3"/>
                  <c:y val="-2.18353958135760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049180894904885E-2"/>
                  <c:y val="-2.1056208011357935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effectLst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Неисправность концевого крана </c:v>
                </c:pt>
                <c:pt idx="1">
                  <c:v>Неисправность тройника воздухопровода ТМ</c:v>
                </c:pt>
                <c:pt idx="2">
                  <c:v>Неисправность соеденительной муфты</c:v>
                </c:pt>
                <c:pt idx="3">
                  <c:v>Неисправность разобщительного крана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19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0.25588</cdr:x>
      <cdr:y>0.82353</cdr:y>
    </cdr:from>
    <cdr:to>
      <cdr:x>0.38188</cdr:x>
      <cdr:y>0.94118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016223"/>
          <a:ext cx="1152144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0.79352</cdr:x>
      <cdr:y>0.01763</cdr:y>
    </cdr:from>
    <cdr:to>
      <cdr:x>0.99656</cdr:x>
      <cdr:y>0.13355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35334" y="98175"/>
          <a:ext cx="2465416" cy="645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RussianRail G Pro" panose="02000503040000020004" pitchFamily="50" charset="-52"/>
            </a:rPr>
            <a:t>Всего за 1-й квартал 2019 года – 547</a:t>
          </a:r>
          <a:endParaRPr lang="ru-RU" sz="1600" b="1" dirty="0">
            <a:latin typeface="RussianRail G Pro" panose="02000503040000020004" pitchFamily="50" charset="-52"/>
          </a:endParaRPr>
        </a:p>
      </cdr:txBody>
    </cdr:sp>
  </cdr:relSizeAnchor>
  <cdr:relSizeAnchor xmlns:cdr="http://schemas.openxmlformats.org/drawingml/2006/chartDrawing">
    <cdr:from>
      <cdr:x>0.53655</cdr:x>
      <cdr:y>0.16838</cdr:y>
    </cdr:from>
    <cdr:to>
      <cdr:x>0.56119</cdr:x>
      <cdr:y>0.18928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6515026" y="937642"/>
          <a:ext cx="299258" cy="1163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0.03605</cdr:x>
      <cdr:y>0.8688</cdr:y>
    </cdr:from>
    <cdr:to>
      <cdr:x>0.23736</cdr:x>
      <cdr:y>0.97361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7731" y="4838007"/>
          <a:ext cx="2444411" cy="58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RussianRail G Pro" panose="02000503040000020004" pitchFamily="50" charset="-52"/>
            </a:rPr>
            <a:t>Всего за 1-й квартал 2019 года – 143</a:t>
          </a:r>
          <a:endParaRPr lang="ru-RU" sz="1600" b="1" dirty="0">
            <a:latin typeface="RussianRail G Pro" panose="02000503040000020004" pitchFamily="50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1D8CC-9342-4F05-945F-FF6BA7286EF4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8" y="4742051"/>
            <a:ext cx="538734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18143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474" y="9359223"/>
            <a:ext cx="2918143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1674-C625-4B77-9C53-E2D53F890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47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1674-C625-4B77-9C53-E2D53F8902A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08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132" y="57845"/>
            <a:ext cx="7684024" cy="1865541"/>
          </a:xfrm>
          <a:solidFill>
            <a:srgbClr val="F2F2F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latin typeface="RussianRail G Pro" panose="02000503040000020004" pitchFamily="50" charset="-52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1B93CD-1F07-46A5-A864-67E5BAFAFDC8}"/>
              </a:ext>
            </a:extLst>
          </p:cNvPr>
          <p:cNvSpPr/>
          <p:nvPr userDrawn="1"/>
        </p:nvSpPr>
        <p:spPr>
          <a:xfrm>
            <a:off x="94132" y="1995055"/>
            <a:ext cx="7684024" cy="2476787"/>
          </a:xfrm>
          <a:prstGeom prst="rect">
            <a:avLst/>
          </a:prstGeom>
          <a:solidFill>
            <a:srgbClr val="27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4" tIns="45688" rIns="91374" bIns="45688"/>
          <a:lstStyle/>
          <a:p>
            <a:pPr defTabSz="6094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RussianRail G Pro"/>
              <a:ea typeface="Verdana" panose="020B0604030504040204" pitchFamily="34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1198005" y="274193"/>
            <a:ext cx="792200" cy="479847"/>
            <a:chOff x="8172400" y="171642"/>
            <a:chExt cx="792302" cy="4797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 fontAlgn="base">
                <a:spcBef>
                  <a:spcPct val="0"/>
                </a:spcBef>
                <a:spcAft>
                  <a:spcPct val="0"/>
                </a:spcAft>
              </a:pPr>
              <a:endParaRPr lang="ru-RU" sz="1900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0484" y="61402"/>
            <a:ext cx="4146789" cy="441044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RussianRail G Pro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32" y="2033485"/>
            <a:ext cx="7684024" cy="1216129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RussianRail G Pro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Ф.И.О.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29453" y="1476501"/>
            <a:ext cx="1864743" cy="365125"/>
          </a:xfrm>
        </p:spPr>
        <p:txBody>
          <a:bodyPr/>
          <a:lstStyle>
            <a:lvl1pPr algn="r">
              <a:defRPr sz="2000">
                <a:solidFill>
                  <a:schemeClr val="tx1"/>
                </a:solidFill>
                <a:latin typeface="RussianRail G Pro" panose="02000503040000020004" pitchFamily="50" charset="-52"/>
              </a:defRPr>
            </a:lvl1pPr>
          </a:lstStyle>
          <a:p>
            <a:fld id="{6BE39F2B-13A8-4AFB-B396-B07AE514D129}" type="datetime1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4132" y="3381390"/>
            <a:ext cx="7684024" cy="1086895"/>
          </a:xfr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  <a:latin typeface="RussianRail G Pro" panose="02000503040000020004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663" y="1476501"/>
            <a:ext cx="5651830" cy="365125"/>
          </a:xfrm>
        </p:spPr>
        <p:txBody>
          <a:bodyPr anchor="ctr">
            <a:noAutofit/>
          </a:bodyPr>
          <a:lstStyle>
            <a:lvl1pPr marL="0" indent="0">
              <a:buNone/>
              <a:defRPr lang="ru-RU" sz="2000" smtClean="0">
                <a:latin typeface="RussianRail G Pro" panose="02000503040000020004" pitchFamily="50" charset="-52"/>
              </a:defRPr>
            </a:lvl1pPr>
            <a:lvl2pPr marL="457200" indent="0">
              <a:buNone/>
              <a:defRPr lang="ru-RU" sz="2000" smtClean="0">
                <a:latin typeface="RussianRail G Pro" panose="02000503040000020004" pitchFamily="50" charset="-52"/>
              </a:defRPr>
            </a:lvl2pPr>
            <a:lvl3pPr marL="914400" indent="0">
              <a:buNone/>
              <a:defRPr lang="ru-RU" sz="2000" smtClean="0">
                <a:latin typeface="RussianRail G Pro" panose="02000503040000020004" pitchFamily="50" charset="-52"/>
              </a:defRPr>
            </a:lvl3pPr>
            <a:lvl4pPr marL="1371600" indent="0">
              <a:buNone/>
              <a:defRPr lang="ru-RU" sz="2000" smtClean="0">
                <a:latin typeface="RussianRail G Pro" panose="02000503040000020004" pitchFamily="50" charset="-52"/>
              </a:defRPr>
            </a:lvl4pPr>
            <a:lvl5pPr marL="1828800" indent="0">
              <a:buNone/>
              <a:defRPr lang="ru-RU" sz="2000">
                <a:latin typeface="RussianRail G Pro" panose="02000503040000020004" pitchFamily="50" charset="-52"/>
              </a:defRPr>
            </a:lvl5pPr>
          </a:lstStyle>
          <a:p>
            <a:pPr lvl="0"/>
            <a:r>
              <a:rPr lang="ru-RU" dirty="0" smtClean="0"/>
              <a:t>Город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723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9"/>
          <p:cNvCxnSpPr>
            <a:cxnSpLocks/>
          </p:cNvCxnSpPr>
          <p:nvPr userDrawn="1"/>
        </p:nvCxnSpPr>
        <p:spPr>
          <a:xfrm flipH="1">
            <a:off x="1072760" y="680579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 userDrawn="1"/>
        </p:nvGrpSpPr>
        <p:grpSpPr>
          <a:xfrm>
            <a:off x="214916" y="257203"/>
            <a:ext cx="792304" cy="486791"/>
            <a:chOff x="8172400" y="171642"/>
            <a:chExt cx="792302" cy="4797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11" name="Shape 9"/>
          <p:cNvCxnSpPr>
            <a:cxnSpLocks/>
          </p:cNvCxnSpPr>
          <p:nvPr userDrawn="1"/>
        </p:nvCxnSpPr>
        <p:spPr>
          <a:xfrm flipV="1">
            <a:off x="1089995" y="180998"/>
            <a:ext cx="11030103" cy="152403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95" y="180999"/>
            <a:ext cx="11012868" cy="651984"/>
          </a:xfrm>
        </p:spPr>
        <p:txBody>
          <a:bodyPr>
            <a:normAutofit/>
          </a:bodyPr>
          <a:lstStyle>
            <a:lvl1pPr>
              <a:defRPr sz="2000" b="1">
                <a:latin typeface="RussianRail G Pro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238119" y="6484690"/>
            <a:ext cx="1864743" cy="236785"/>
          </a:xfr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RussianRail G Pro" panose="02000503040000020004" pitchFamily="50" charset="-52"/>
              </a:defRPr>
            </a:lvl1pPr>
          </a:lstStyle>
          <a:p>
            <a:fld id="{2A83A58A-D8EB-430E-9DE3-026D4C974EC1}" type="datetime1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89995" y="6484690"/>
            <a:ext cx="9043906" cy="236785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RussianRail G Pro" panose="02000503040000020004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14916" y="6484690"/>
            <a:ext cx="766313" cy="23678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RussianRail G Pro" panose="02000503040000020004" pitchFamily="50" charset="-52"/>
              </a:defRPr>
            </a:lvl1pPr>
          </a:lstStyle>
          <a:p>
            <a:fld id="{074DA5DC-5823-4FE5-A194-71908FB154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321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1986/51789170.1be/0_e9fe7_d1e8351f_XXXL.jpg">
            <a:extLst>
              <a:ext uri="{FF2B5EF4-FFF2-40B4-BE49-F238E27FC236}">
                <a16:creationId xmlns:a16="http://schemas.microsoft.com/office/drawing/2014/main" xmlns="" id="{75F5DE6F-B61C-48D1-9014-57F6C47072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23" t="9479" r="16458"/>
          <a:stretch/>
        </p:blipFill>
        <p:spPr bwMode="auto">
          <a:xfrm>
            <a:off x="2" y="3"/>
            <a:ext cx="3030229" cy="68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>
            <a:off x="4258690" y="261841"/>
            <a:ext cx="792304" cy="479736"/>
            <a:chOff x="8172400" y="171642"/>
            <a:chExt cx="792302" cy="47973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95"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  <p:cxnSp>
        <p:nvCxnSpPr>
          <p:cNvPr id="9" name="Shape 9"/>
          <p:cNvCxnSpPr>
            <a:cxnSpLocks/>
          </p:cNvCxnSpPr>
          <p:nvPr userDrawn="1"/>
        </p:nvCxnSpPr>
        <p:spPr>
          <a:xfrm flipV="1">
            <a:off x="4258690" y="844474"/>
            <a:ext cx="7813180" cy="152401"/>
          </a:xfrm>
          <a:prstGeom prst="bentConnector3">
            <a:avLst>
              <a:gd name="adj1" fmla="val -6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4D0D53-BA16-41FE-9901-6FA194B431E5}"/>
              </a:ext>
            </a:extLst>
          </p:cNvPr>
          <p:cNvSpPr txBox="1"/>
          <p:nvPr userDrawn="1"/>
        </p:nvSpPr>
        <p:spPr>
          <a:xfrm>
            <a:off x="5124451" y="2892556"/>
            <a:ext cx="3279320" cy="386397"/>
          </a:xfrm>
          <a:prstGeom prst="rect">
            <a:avLst/>
          </a:prstGeom>
          <a:noFill/>
        </p:spPr>
        <p:txBody>
          <a:bodyPr wrap="square" lIns="77682" tIns="38846" rIns="77682" bIns="38846" rtlCol="0">
            <a:spAutoFit/>
          </a:bodyPr>
          <a:lstStyle/>
          <a:p>
            <a:pPr defTabSz="1087887"/>
            <a:r>
              <a:rPr lang="ru-RU" sz="2000" b="1" dirty="0">
                <a:solidFill>
                  <a:srgbClr val="000000"/>
                </a:solidFill>
                <a:latin typeface="RussianRail G Pro" pitchFamily="50" charset="-52"/>
                <a:ea typeface="Verdana" panose="020B0604030504040204" pitchFamily="34" charset="0"/>
              </a:rPr>
              <a:t>Спасибо за внимание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97F98B73-42D4-40B2-BC28-FE0FB091D5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51203" y="5849490"/>
            <a:ext cx="6983412" cy="78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0" tIns="45568" rIns="91150" bIns="45568">
            <a:spAutoFit/>
          </a:bodyPr>
          <a:lstStyle/>
          <a:p>
            <a:pPr defTabSz="1087887"/>
            <a:r>
              <a:rPr lang="ru-RU" sz="1500" dirty="0">
                <a:solidFill>
                  <a:srgbClr val="006600"/>
                </a:solidFill>
                <a:latin typeface="RussianRail G Pro" pitchFamily="50" charset="-52"/>
              </a:rPr>
              <a:t>Пожалуйста, не распечатывайте эту презентацию и прилагаемые файлы без необходимости. Давайте бережно расходовать бумагу!</a:t>
            </a:r>
          </a:p>
          <a:p>
            <a:pPr algn="r" defTabSz="1087887"/>
            <a:r>
              <a:rPr lang="ru-RU" sz="1500" dirty="0">
                <a:solidFill>
                  <a:srgbClr val="006600"/>
                </a:solidFill>
                <a:latin typeface="RussianRail G Pro" pitchFamily="50" charset="-52"/>
              </a:rPr>
              <a:t>«Человек, думающий о будущем».</a:t>
            </a:r>
          </a:p>
        </p:txBody>
      </p:sp>
    </p:spTree>
    <p:extLst>
      <p:ext uri="{BB962C8B-B14F-4D97-AF65-F5344CB8AC3E}">
        <p14:creationId xmlns:p14="http://schemas.microsoft.com/office/powerpoint/2010/main" xmlns="" val="382551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425269" cy="109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5633" y="1806448"/>
            <a:ext cx="11373185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1851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489056" y="6356350"/>
            <a:ext cx="1864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6533-8591-4E4D-B1E5-38C6C8D711A8}" type="datetime1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76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A5DC-5823-4FE5-A194-71908FB154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4"/>
          <p:cNvGrpSpPr>
            <a:grpSpLocks/>
          </p:cNvGrpSpPr>
          <p:nvPr userDrawn="1">
            <p:custDataLst>
              <p:tags r:id="rId6"/>
            </p:custDataLst>
          </p:nvPr>
        </p:nvGrpSpPr>
        <p:grpSpPr bwMode="auto">
          <a:xfrm>
            <a:off x="-1013752" y="1367157"/>
            <a:ext cx="933329" cy="3310704"/>
            <a:chOff x="-760395" y="1366786"/>
            <a:chExt cx="700236" cy="3309512"/>
          </a:xfrm>
        </p:grpSpPr>
        <p:sp>
          <p:nvSpPr>
            <p:cNvPr id="8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070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093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114</a:t>
              </a:r>
            </a:p>
          </p:txBody>
        </p:sp>
        <p:sp>
          <p:nvSpPr>
            <p:cNvPr id="9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192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0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134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158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181</a:t>
              </a:r>
            </a:p>
          </p:txBody>
        </p:sp>
        <p:sp>
          <p:nvSpPr>
            <p:cNvPr id="11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174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191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205</a:t>
              </a:r>
            </a:p>
          </p:txBody>
        </p:sp>
        <p:sp>
          <p:nvSpPr>
            <p:cNvPr id="12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1088391" eaLnBrk="0" hangingPunct="0">
                <a:spcBef>
                  <a:spcPts val="133"/>
                </a:spcBef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  <a:br>
                <a:rPr lang="en-US" sz="13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charset="0"/>
                </a:rPr>
                <a:t>127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275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ru-RU" dirty="0" smtClean="0"/>
              <a:t>Секция «Вагонное хозяйство» Научно-технического Совета ОАО «РЖД»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Анализ </a:t>
            </a:r>
            <a:r>
              <a:rPr lang="ru-RU" sz="2800" dirty="0" smtClean="0"/>
              <a:t>отказов </a:t>
            </a:r>
            <a:r>
              <a:rPr lang="ru-RU" sz="2800" dirty="0"/>
              <a:t>тормозного оборудования грузовых вагонов на сети ОАО «РЖД»</a:t>
            </a:r>
            <a:br>
              <a:rPr lang="ru-RU" sz="2800" dirty="0"/>
            </a:br>
            <a:r>
              <a:rPr lang="ru-RU" sz="2800" dirty="0"/>
              <a:t>за 1-й квартал </a:t>
            </a:r>
            <a:br>
              <a:rPr lang="ru-RU" sz="2800" dirty="0"/>
            </a:br>
            <a:r>
              <a:rPr lang="ru-RU" sz="2800" dirty="0"/>
              <a:t>2019 года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4132" y="2033485"/>
            <a:ext cx="7684024" cy="2421284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Кузнецов Валерий Николаевич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главный </a:t>
            </a:r>
            <a:r>
              <a:rPr lang="ru-RU" sz="2000" dirty="0" smtClean="0"/>
              <a:t>инженер</a:t>
            </a:r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r"/>
            <a:r>
              <a:rPr lang="ru-RU" sz="2000" dirty="0" smtClean="0"/>
              <a:t>8 мая</a:t>
            </a:r>
            <a:r>
              <a:rPr lang="ru-RU" sz="2000" dirty="0" smtClean="0"/>
              <a:t> </a:t>
            </a:r>
            <a:r>
              <a:rPr lang="ru-RU" sz="2000" dirty="0" smtClean="0"/>
              <a:t>2019г.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17" y="4602480"/>
            <a:ext cx="2945130" cy="1963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289" y="4602480"/>
            <a:ext cx="4781551" cy="1960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8990" y="4602480"/>
            <a:ext cx="2950590" cy="1963484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1234709" y="1468686"/>
            <a:ext cx="5651830" cy="365125"/>
          </a:xfrm>
        </p:spPr>
        <p:txBody>
          <a:bodyPr/>
          <a:lstStyle/>
          <a:p>
            <a:pPr algn="ctr"/>
            <a:r>
              <a:rPr lang="ru-RU" dirty="0" smtClean="0"/>
              <a:t>ПКБ ЦВ – филиал ОАО «РЖД»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91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RussianRail G Pro" panose="02000503040000020004" pitchFamily="50" charset="-52"/>
              </a:rPr>
              <a:t>Причины неисправности арматуры тормозного оборудования за </a:t>
            </a:r>
            <a:r>
              <a:rPr lang="ru-RU" altLang="ru-RU" b="1" dirty="0" smtClean="0">
                <a:latin typeface="RussianRail G Pro" panose="02000503040000020004" pitchFamily="50" charset="-52"/>
              </a:rPr>
              <a:t>1-й квартал 2019 года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43528905"/>
              </p:ext>
            </p:extLst>
          </p:nvPr>
        </p:nvGraphicFramePr>
        <p:xfrm>
          <a:off x="2152" y="932723"/>
          <a:ext cx="12142520" cy="556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9890760" y="832982"/>
            <a:ext cx="2301240" cy="6376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RussianRail G Pro" panose="02000503040000020004" pitchFamily="50" charset="-52"/>
              </a:rPr>
              <a:t>Всего за 1-й квартал 2019 года – 97</a:t>
            </a:r>
            <a:endParaRPr lang="ru-RU" sz="1600" b="1" dirty="0">
              <a:latin typeface="RussianRail G Pro" panose="02000503040000020004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latin typeface="RussianRail G Pro" panose="02000503040000020004" pitchFamily="50" charset="-52"/>
              </a:rPr>
              <a:t>Причины неисправности авторежима за 1-й квартал 2019 года 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672936261"/>
              </p:ext>
            </p:extLst>
          </p:nvPr>
        </p:nvGraphicFramePr>
        <p:xfrm>
          <a:off x="2152" y="932723"/>
          <a:ext cx="12142520" cy="556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723120" y="832982"/>
            <a:ext cx="2468880" cy="5995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RussianRail G Pro" panose="02000503040000020004" pitchFamily="50" charset="-52"/>
              </a:rPr>
              <a:t>Всего за 1-й квартал 2019 года – 25</a:t>
            </a:r>
            <a:endParaRPr lang="ru-RU" sz="1600" b="1" dirty="0">
              <a:latin typeface="RussianRail G Pro" panose="02000503040000020004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7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RussianRail G Pro" panose="02000503040000020004" pitchFamily="50" charset="-52"/>
              </a:rPr>
              <a:t>Причины неисправностей тормозного цилиндра </a:t>
            </a:r>
            <a:r>
              <a:rPr lang="ru-RU" altLang="ru-RU" b="1" dirty="0" smtClean="0">
                <a:latin typeface="RussianRail G Pro" panose="02000503040000020004" pitchFamily="50" charset="-52"/>
              </a:rPr>
              <a:t>за 1-й квартал 2019 года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318163435"/>
              </p:ext>
            </p:extLst>
          </p:nvPr>
        </p:nvGraphicFramePr>
        <p:xfrm>
          <a:off x="2152" y="932723"/>
          <a:ext cx="12142520" cy="556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9799320" y="832982"/>
            <a:ext cx="2392680" cy="622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RussianRail G Pro" panose="02000503040000020004" pitchFamily="50" charset="-52"/>
              </a:rPr>
              <a:t>Всего за 1-й квартал 2019 года – 9</a:t>
            </a:r>
            <a:endParaRPr lang="ru-RU" sz="1600" b="1" dirty="0">
              <a:latin typeface="RussianRail G Pro" panose="02000503040000020004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15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latin typeface="RussianRail G Pro" panose="02000503040000020004" pitchFamily="50" charset="-52"/>
              </a:rPr>
              <a:t>Причины неисправности запасного резервуара за 1-й квартал 2019 года 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586833406"/>
              </p:ext>
            </p:extLst>
          </p:nvPr>
        </p:nvGraphicFramePr>
        <p:xfrm>
          <a:off x="2152" y="932723"/>
          <a:ext cx="12142520" cy="556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9822180" y="832982"/>
            <a:ext cx="2369820" cy="691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RussianRail G Pro" panose="02000503040000020004" pitchFamily="50" charset="-52"/>
              </a:rPr>
              <a:t>Всего за 1-й квартал 2019 года – 7</a:t>
            </a:r>
            <a:endParaRPr lang="ru-RU" sz="1600" b="1" dirty="0">
              <a:latin typeface="RussianRail G Pro" panose="02000503040000020004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31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093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1075481" y="173742"/>
            <a:ext cx="11012868" cy="6519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RussianRail G Pro" panose="02000503040000020004" pitchFamily="50" charset="-52"/>
              </a:rPr>
              <a:t>Количество отказов деталей и узлов грузового вагона </a:t>
            </a:r>
            <a:r>
              <a:rPr lang="ru-RU" altLang="ru-RU" b="1" dirty="0" smtClean="0">
                <a:latin typeface="RussianRail G Pro" panose="02000503040000020004" pitchFamily="50" charset="-52"/>
              </a:rPr>
              <a:t>1 и 2 категории за 1-й квартал 2019 года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52" y="932723"/>
            <a:ext cx="12189848" cy="5568619"/>
            <a:chOff x="2152" y="932723"/>
            <a:chExt cx="12189848" cy="5568619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xmlns="" val="4288912481"/>
                </p:ext>
              </p:extLst>
            </p:nvPr>
          </p:nvGraphicFramePr>
          <p:xfrm>
            <a:off x="2152" y="932723"/>
            <a:ext cx="12142520" cy="5568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1"/>
            <p:cNvSpPr txBox="1"/>
            <p:nvPr/>
          </p:nvSpPr>
          <p:spPr>
            <a:xfrm>
              <a:off x="9799319" y="932723"/>
              <a:ext cx="2392681" cy="65223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latin typeface="RussianRail G Pro" panose="02000503040000020004" pitchFamily="50" charset="-52"/>
                </a:rPr>
                <a:t>Всего за 1-й квартал 2019 года – 2080</a:t>
              </a:r>
              <a:endParaRPr lang="ru-RU" sz="1600" b="1" dirty="0">
                <a:latin typeface="RussianRail G Pro" panose="02000503040000020004" pitchFamily="50" charset="-52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69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1999031"/>
              </p:ext>
            </p:extLst>
          </p:nvPr>
        </p:nvGraphicFramePr>
        <p:xfrm>
          <a:off x="1853924" y="937427"/>
          <a:ext cx="8569602" cy="46483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952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9321"/>
                <a:gridCol w="16841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8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55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узла, детали</a:t>
                      </a:r>
                      <a:endParaRPr lang="ru-RU" sz="13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№ рис.</a:t>
                      </a:r>
                      <a:endParaRPr lang="ru-RU" sz="13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r>
                        <a:rPr lang="ru-RU" sz="19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3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отказов</a:t>
                      </a:r>
                      <a:endParaRPr lang="ru-RU" sz="13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u-RU" sz="13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Воздухораспределитель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Тормозная магистраль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2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Тормозная рычажная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передача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13,4%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255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Арматура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тормозного оборудования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20" marR="7620" marT="7620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Авторежим 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09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Тормозной цилиндр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2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Резервуары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4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Прочие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b"/>
                </a:tc>
              </a:tr>
              <a:tr h="416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Итого: </a:t>
                      </a:r>
                      <a:endParaRPr lang="ru-RU" sz="15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1067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Picture 2" descr="F:\новые  данные в альбом\4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03">
            <a:off x="10992369" y="1066445"/>
            <a:ext cx="1306395" cy="1370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11" name="Picture 2" descr="C:\Users\ШуваловаМЮ\Desktop\автор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953" y="4746655"/>
            <a:ext cx="1191227" cy="1574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12" name="Picture 2" descr="C:\Users\ШуваловаМЮ\Desktop\автор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3" y="1028733"/>
            <a:ext cx="1303112" cy="163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062" y="196505"/>
            <a:ext cx="11012868" cy="651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Статистика </a:t>
            </a:r>
            <a:r>
              <a:rPr lang="ru-RU" dirty="0"/>
              <a:t>отказов тормозного оборудования грузовых </a:t>
            </a:r>
            <a:r>
              <a:rPr lang="ru-RU" dirty="0" smtClean="0"/>
              <a:t>вагонов 1 и 2 категории </a:t>
            </a:r>
            <a:r>
              <a:rPr lang="ru-RU" dirty="0"/>
              <a:t>на сети ОАО «РЖД»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1-й квартал 2019 года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Picture 2" descr="F:\новые  данные в альбом\4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03">
            <a:off x="75949" y="4848743"/>
            <a:ext cx="1306395" cy="1370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964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latin typeface="RussianRail G Pro" panose="02000503040000020004" pitchFamily="50" charset="-52"/>
              </a:rPr>
              <a:t>Распределение отказов по неисправностям узлов и деталей тормозного оборудования за 1-й квартал 2019 года (рис.2)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52" y="932723"/>
            <a:ext cx="12327177" cy="5568619"/>
            <a:chOff x="2152" y="932723"/>
            <a:chExt cx="12327177" cy="5568619"/>
          </a:xfrm>
        </p:grpSpPr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xmlns="" val="2514538570"/>
                </p:ext>
              </p:extLst>
            </p:nvPr>
          </p:nvGraphicFramePr>
          <p:xfrm>
            <a:off x="2152" y="932723"/>
            <a:ext cx="12142520" cy="5568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1"/>
            <p:cNvSpPr txBox="1"/>
            <p:nvPr/>
          </p:nvSpPr>
          <p:spPr>
            <a:xfrm>
              <a:off x="9791700" y="932724"/>
              <a:ext cx="2537629" cy="63699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latin typeface="RussianRail G Pro" panose="02000503040000020004" pitchFamily="50" charset="-52"/>
                </a:rPr>
                <a:t>Всего за 1-й квартал 2019 года – 1067</a:t>
              </a:r>
              <a:endParaRPr lang="ru-RU" sz="1600" b="1" dirty="0">
                <a:latin typeface="RussianRail G Pro" panose="02000503040000020004" pitchFamily="50" charset="-52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6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5478385"/>
              </p:ext>
            </p:extLst>
          </p:nvPr>
        </p:nvGraphicFramePr>
        <p:xfrm>
          <a:off x="0" y="832983"/>
          <a:ext cx="12172951" cy="55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RussianRail G Pro" panose="02000503040000020004" pitchFamily="50" charset="-52"/>
              </a:rPr>
              <a:t>Количество отказов по узлам и деталям тормозного оборудования </a:t>
            </a:r>
            <a:r>
              <a:rPr lang="ru-RU" altLang="ru-RU" b="1" dirty="0" smtClean="0">
                <a:latin typeface="RussianRail G Pro" panose="02000503040000020004" pitchFamily="50" charset="-52"/>
              </a:rPr>
              <a:t/>
            </a:r>
            <a:br>
              <a:rPr lang="ru-RU" altLang="ru-RU" b="1" dirty="0" smtClean="0">
                <a:latin typeface="RussianRail G Pro" panose="02000503040000020004" pitchFamily="50" charset="-52"/>
              </a:rPr>
            </a:br>
            <a:r>
              <a:rPr lang="ru-RU" altLang="ru-RU" b="1" dirty="0" smtClean="0">
                <a:latin typeface="RussianRail G Pro" panose="02000503040000020004" pitchFamily="50" charset="-52"/>
              </a:rPr>
              <a:t>за 1-й квартал </a:t>
            </a:r>
            <a:r>
              <a:rPr lang="ru-RU" altLang="ru-RU" dirty="0" smtClean="0"/>
              <a:t>2019 года в сравнении с 1-ым кварталом 2018 года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sp>
        <p:nvSpPr>
          <p:cNvPr id="15" name=" 3"/>
          <p:cNvSpPr/>
          <p:nvPr/>
        </p:nvSpPr>
        <p:spPr>
          <a:xfrm rot="18400396" flipV="1">
            <a:off x="4372194" y="3437238"/>
            <a:ext cx="381215" cy="47834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3300"/>
          </a:solidFill>
          <a:ln>
            <a:noFill/>
          </a:ln>
          <a:effectLst/>
          <a:scene3d>
            <a:camera prst="orthographicFront"/>
            <a:lightRig rig="flood" dir="t">
              <a:rot lat="0" lon="0" rev="2400000"/>
            </a:lightRig>
          </a:scene3d>
          <a:sp3d prstMaterial="dkEdge"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907" tIns="60955" rIns="121907" bIns="60955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67" dirty="0">
              <a:solidFill>
                <a:srgbClr val="C00000"/>
              </a:solidFill>
            </a:endParaRPr>
          </a:p>
        </p:txBody>
      </p:sp>
      <p:sp>
        <p:nvSpPr>
          <p:cNvPr id="16" name=" 3"/>
          <p:cNvSpPr/>
          <p:nvPr/>
        </p:nvSpPr>
        <p:spPr>
          <a:xfrm rot="18400396" flipV="1">
            <a:off x="3075271" y="3391547"/>
            <a:ext cx="381215" cy="47834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3300"/>
          </a:solidFill>
          <a:ln>
            <a:noFill/>
          </a:ln>
          <a:effectLst/>
          <a:scene3d>
            <a:camera prst="orthographicFront"/>
            <a:lightRig rig="flood" dir="t">
              <a:rot lat="0" lon="0" rev="2400000"/>
            </a:lightRig>
          </a:scene3d>
          <a:sp3d prstMaterial="dkEdge"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907" tIns="60955" rIns="121907" bIns="60955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67" dirty="0">
              <a:solidFill>
                <a:srgbClr val="C00000"/>
              </a:solidFill>
            </a:endParaRPr>
          </a:p>
        </p:txBody>
      </p:sp>
      <p:sp>
        <p:nvSpPr>
          <p:cNvPr id="17" name=" 3"/>
          <p:cNvSpPr/>
          <p:nvPr/>
        </p:nvSpPr>
        <p:spPr>
          <a:xfrm rot="18400396" flipV="1">
            <a:off x="8194014" y="3838719"/>
            <a:ext cx="381215" cy="47834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3300"/>
          </a:solidFill>
          <a:ln>
            <a:noFill/>
          </a:ln>
          <a:effectLst/>
          <a:scene3d>
            <a:camera prst="orthographicFront"/>
            <a:lightRig rig="flood" dir="t">
              <a:rot lat="0" lon="0" rev="2400000"/>
            </a:lightRig>
          </a:scene3d>
          <a:sp3d prstMaterial="dkEdge"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907" tIns="60955" rIns="121907" bIns="60955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67" dirty="0">
              <a:solidFill>
                <a:srgbClr val="C00000"/>
              </a:solidFill>
            </a:endParaRPr>
          </a:p>
        </p:txBody>
      </p:sp>
      <p:sp>
        <p:nvSpPr>
          <p:cNvPr id="18" name=" 3"/>
          <p:cNvSpPr/>
          <p:nvPr/>
        </p:nvSpPr>
        <p:spPr>
          <a:xfrm rot="18400396" flipV="1">
            <a:off x="484952" y="958935"/>
            <a:ext cx="381215" cy="47834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3300"/>
          </a:solidFill>
          <a:ln>
            <a:noFill/>
          </a:ln>
          <a:effectLst/>
          <a:scene3d>
            <a:camera prst="orthographicFront"/>
            <a:lightRig rig="flood" dir="t">
              <a:rot lat="0" lon="0" rev="2400000"/>
            </a:lightRig>
          </a:scene3d>
          <a:sp3d prstMaterial="dkEdge"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907" tIns="60955" rIns="121907" bIns="60955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67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 3"/>
          <p:cNvSpPr/>
          <p:nvPr/>
        </p:nvSpPr>
        <p:spPr>
          <a:xfrm rot="18400396" flipV="1">
            <a:off x="9490936" y="3838720"/>
            <a:ext cx="381215" cy="47834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3300"/>
          </a:solidFill>
          <a:ln>
            <a:noFill/>
          </a:ln>
          <a:effectLst/>
          <a:scene3d>
            <a:camera prst="orthographicFront"/>
            <a:lightRig rig="flood" dir="t">
              <a:rot lat="0" lon="0" rev="2400000"/>
            </a:lightRig>
          </a:scene3d>
          <a:sp3d prstMaterial="dkEdge"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907" tIns="60955" rIns="121907" bIns="60955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67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358209" y="537390"/>
            <a:ext cx="2537972" cy="1943553"/>
            <a:chOff x="6451446" y="-137968"/>
            <a:chExt cx="996795" cy="1685703"/>
          </a:xfrm>
        </p:grpSpPr>
        <p:sp>
          <p:nvSpPr>
            <p:cNvPr id="19" name=" 3"/>
            <p:cNvSpPr/>
            <p:nvPr/>
          </p:nvSpPr>
          <p:spPr>
            <a:xfrm rot="3199604">
              <a:off x="6196601" y="296096"/>
              <a:ext cx="1685703" cy="817576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flood" dir="t">
                <a:rot lat="0" lon="0" rev="2400000"/>
              </a:lightRig>
            </a:scene3d>
            <a:sp3d prstMaterial="dkEdg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907" tIns="60955" rIns="121907" bIns="60955"/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467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451446" y="366771"/>
              <a:ext cx="891448" cy="649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267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-</a:t>
              </a:r>
              <a:r>
                <a:rPr lang="ru-RU" sz="426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  <a:r>
                <a:rPr lang="ru-RU" sz="4267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%</a:t>
              </a:r>
              <a:endParaRPr lang="ru-RU" sz="426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69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latin typeface="RussianRail G Pro" panose="02000503040000020004" pitchFamily="50" charset="-52"/>
              </a:rPr>
              <a:t>Распределение отказов по неисправностям узлов и деталей тормозного оборудования за 1-й квартал 2019 года 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0" y="975784"/>
          <a:ext cx="12192000" cy="552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3028110"/>
              </p:ext>
            </p:extLst>
          </p:nvPr>
        </p:nvGraphicFramePr>
        <p:xfrm>
          <a:off x="8" y="975784"/>
          <a:ext cx="11615928" cy="552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7013127"/>
              </p:ext>
            </p:extLst>
          </p:nvPr>
        </p:nvGraphicFramePr>
        <p:xfrm>
          <a:off x="11657360" y="4715011"/>
          <a:ext cx="346968" cy="176967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6968"/>
              </a:tblGrid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04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RussianRail G Pro" panose="02000503040000020004" pitchFamily="50" charset="-52"/>
              </a:rPr>
              <a:t>Причины неисправности воздухораспределителей </a:t>
            </a:r>
            <a:r>
              <a:rPr lang="ru-RU" altLang="ru-RU" b="1" dirty="0" smtClean="0">
                <a:latin typeface="RussianRail G Pro" panose="02000503040000020004" pitchFamily="50" charset="-52"/>
              </a:rPr>
              <a:t>за 1-й квартал 2019 года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71703678"/>
              </p:ext>
            </p:extLst>
          </p:nvPr>
        </p:nvGraphicFramePr>
        <p:xfrm>
          <a:off x="2152" y="932723"/>
          <a:ext cx="12142520" cy="556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1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RussianRail G Pro" panose="02000503040000020004" pitchFamily="50" charset="-52"/>
              </a:rPr>
              <a:t>Причины неисправностей тормозной магистрали </a:t>
            </a:r>
            <a:r>
              <a:rPr lang="ru-RU" altLang="ru-RU" b="1" dirty="0" smtClean="0">
                <a:latin typeface="RussianRail G Pro" panose="02000503040000020004" pitchFamily="50" charset="-52"/>
              </a:rPr>
              <a:t>за 1-й квартал 2019 года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46078458"/>
              </p:ext>
            </p:extLst>
          </p:nvPr>
        </p:nvGraphicFramePr>
        <p:xfrm>
          <a:off x="2152" y="932723"/>
          <a:ext cx="12142520" cy="556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9578340" y="932722"/>
            <a:ext cx="2420203" cy="5684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RussianRail G Pro" panose="02000503040000020004" pitchFamily="50" charset="-52"/>
              </a:rPr>
              <a:t>Всего за 1-й квартал 2019 года – 235</a:t>
            </a:r>
            <a:endParaRPr lang="ru-RU" sz="1600" b="1" dirty="0">
              <a:latin typeface="RussianRail G Pro" panose="02000503040000020004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5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RussianRail G Pro" panose="02000503040000020004" pitchFamily="50" charset="-52"/>
              </a:rPr>
              <a:t>Причины неисправности </a:t>
            </a:r>
            <a:r>
              <a:rPr lang="ru-RU" altLang="ru-RU" b="1" dirty="0" smtClean="0">
                <a:latin typeface="RussianRail G Pro" panose="02000503040000020004" pitchFamily="50" charset="-52"/>
              </a:rPr>
              <a:t>тормозной рычажной передачи за 1-й квартал 2019 года</a:t>
            </a:r>
            <a:endParaRPr lang="ru-RU" altLang="ru-RU" b="1" dirty="0">
              <a:latin typeface="RussianRail G Pro" panose="02000503040000020004" pitchFamily="50" charset="-52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038217042"/>
              </p:ext>
            </p:extLst>
          </p:nvPr>
        </p:nvGraphicFramePr>
        <p:xfrm>
          <a:off x="49480" y="916097"/>
          <a:ext cx="12142520" cy="556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A5DC-5823-4FE5-A194-71908FB1540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04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1054</Words>
  <Application>Microsoft Office PowerPoint</Application>
  <PresentationFormat>Произвольный</PresentationFormat>
  <Paragraphs>179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Анализ отказов тормозного оборудования грузовых вагонов на сети ОАО «РЖД» за 1-й квартал  2019 года</vt:lpstr>
      <vt:lpstr>Количество отказов деталей и узлов грузового вагона 1 и 2 категории за 1-й квартал 2019 года</vt:lpstr>
      <vt:lpstr> Статистика отказов тормозного оборудования грузовых вагонов 1 и 2 категории на сети ОАО «РЖД»  за 1-й квартал 2019 года </vt:lpstr>
      <vt:lpstr>Распределение отказов по неисправностям узлов и деталей тормозного оборудования за 1-й квартал 2019 года (рис.2)</vt:lpstr>
      <vt:lpstr>Количество отказов по узлам и деталям тормозного оборудования  за 1-й квартал 2019 года в сравнении с 1-ым кварталом 2018 года</vt:lpstr>
      <vt:lpstr>Распределение отказов по неисправностям узлов и деталей тормозного оборудования за 1-й квартал 2019 года </vt:lpstr>
      <vt:lpstr>Причины неисправности воздухораспределителей за 1-й квартал 2019 года</vt:lpstr>
      <vt:lpstr>Причины неисправностей тормозной магистрали за 1-й квартал 2019 года</vt:lpstr>
      <vt:lpstr>Причины неисправности тормозной рычажной передачи за 1-й квартал 2019 года</vt:lpstr>
      <vt:lpstr>Причины неисправности арматуры тормозного оборудования за 1-й квартал 2019 года</vt:lpstr>
      <vt:lpstr>Причины неисправности авторежима за 1-й квартал 2019 года </vt:lpstr>
      <vt:lpstr>Причины неисправностей тормозного цилиндра за 1-й квартал 2019 года</vt:lpstr>
      <vt:lpstr>Причины неисправности запасного резервуара за 1-й квартал 2019 года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МакаровАС</dc:creator>
  <cp:lastModifiedBy>Кириллова Светлана Сергеевна</cp:lastModifiedBy>
  <cp:revision>202</cp:revision>
  <cp:lastPrinted>2019-04-26T14:29:11Z</cp:lastPrinted>
  <dcterms:created xsi:type="dcterms:W3CDTF">2018-11-21T07:30:38Z</dcterms:created>
  <dcterms:modified xsi:type="dcterms:W3CDTF">2019-05-08T07:53:30Z</dcterms:modified>
</cp:coreProperties>
</file>